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</p:sldIdLst>
  <p:sldSz cx="18288000" cy="10287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Nanum Square Bold" panose="020B0604020202020204" charset="-127"/>
      <p:regular r:id="rId12"/>
    </p:embeddedFont>
    <p:embeddedFont>
      <p:font typeface="맑은 고딕" panose="020B0503020000020004" pitchFamily="34" charset="-127"/>
      <p:regular r:id="rId13"/>
      <p:bold r:id="rId14"/>
    </p:embeddedFont>
    <p:embeddedFont>
      <p:font typeface="Nanum Square Bold Bold" panose="020B0604020202020204" charset="-127"/>
      <p:regular r:id="rId15"/>
    </p:embeddedFont>
    <p:embeddedFont>
      <p:font typeface="Nanum Square Round Bold" panose="020B0604020202020204" charset="-127"/>
      <p:regular r:id="rId16"/>
    </p:embeddedFont>
    <p:embeddedFont>
      <p:font typeface="Nanum Square Round Bold Bold" panose="020B0604020202020204" charset="-127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2" d="100"/>
          <a:sy n="32" d="100"/>
        </p:scale>
        <p:origin x="53" y="81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6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81200" y="1299427"/>
            <a:ext cx="6538479" cy="5107426"/>
            <a:chOff x="-175337" y="-1652233"/>
            <a:chExt cx="8717971" cy="6809902"/>
          </a:xfrm>
        </p:grpSpPr>
        <p:sp>
          <p:nvSpPr>
            <p:cNvPr id="3" name="TextBox 3"/>
            <p:cNvSpPr txBox="1"/>
            <p:nvPr/>
          </p:nvSpPr>
          <p:spPr>
            <a:xfrm>
              <a:off x="-175337" y="-1652233"/>
              <a:ext cx="8542634" cy="5266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400"/>
                </a:lnSpc>
              </a:pPr>
              <a:r>
                <a:rPr lang="ko-KR" altLang="en-US" sz="11000" b="1" spc="-140" dirty="0" smtClean="0">
                  <a:solidFill>
                    <a:srgbClr val="3884FD"/>
                  </a:solidFill>
                  <a:latin typeface="Nanum Square Round Bold Bold"/>
                </a:rPr>
                <a:t>너무 따가워</a:t>
              </a:r>
              <a:endParaRPr lang="en-US" sz="11000" b="1" spc="-140" dirty="0">
                <a:solidFill>
                  <a:srgbClr val="3884FD"/>
                </a:solidFill>
                <a:latin typeface="Nanum Square Round Bold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618786"/>
              <a:ext cx="8542634" cy="1538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ko-KR" altLang="en-US" sz="2000" b="1" dirty="0"/>
                <a:t>소수의 열정으로도 더 </a:t>
              </a:r>
              <a:r>
                <a:rPr lang="ko-KR" altLang="en-US" sz="2000" b="1" dirty="0" smtClean="0"/>
                <a:t>나은 사회를 </a:t>
              </a:r>
              <a:r>
                <a:rPr lang="ko-KR" altLang="en-US" sz="2000" b="1" dirty="0"/>
                <a:t>만들 수 있습니다</a:t>
              </a:r>
              <a:r>
                <a:rPr lang="en-US" altLang="ko-KR" sz="2000" b="1" dirty="0"/>
                <a:t>.</a:t>
              </a:r>
              <a:endParaRPr lang="en-US" sz="2000" dirty="0" smtClean="0">
                <a:solidFill>
                  <a:srgbClr val="243762"/>
                </a:solidFill>
                <a:ea typeface="Nanum Square Round Bold"/>
              </a:endParaRPr>
            </a:p>
            <a:p>
              <a:pPr>
                <a:lnSpc>
                  <a:spcPts val="4480"/>
                </a:lnSpc>
              </a:pPr>
              <a:r>
                <a:rPr lang="en-US" sz="3200" dirty="0" smtClean="0">
                  <a:solidFill>
                    <a:srgbClr val="243762"/>
                  </a:solidFill>
                  <a:ea typeface="Nanum Square Round Bold"/>
                </a:rPr>
                <a:t>김찬민 </a:t>
              </a:r>
              <a:r>
                <a:rPr lang="en-US" sz="3200" dirty="0" err="1">
                  <a:solidFill>
                    <a:srgbClr val="243762"/>
                  </a:solidFill>
                  <a:ea typeface="Nanum Square Round Bold"/>
                </a:rPr>
                <a:t>김성훈</a:t>
              </a:r>
              <a:r>
                <a:rPr lang="en-US" sz="3200" dirty="0">
                  <a:solidFill>
                    <a:srgbClr val="243762"/>
                  </a:solidFill>
                  <a:ea typeface="Nanum Square Round Bold"/>
                </a:rPr>
                <a:t> </a:t>
              </a:r>
              <a:r>
                <a:rPr lang="ko-KR" altLang="en-US" sz="3200" dirty="0" err="1" smtClean="0">
                  <a:solidFill>
                    <a:srgbClr val="243762"/>
                  </a:solidFill>
                  <a:ea typeface="Nanum Square Round Bold"/>
                </a:rPr>
                <a:t>전유찬</a:t>
              </a:r>
              <a:r>
                <a:rPr lang="en-US" altLang="ko-KR" sz="3200" dirty="0">
                  <a:solidFill>
                    <a:srgbClr val="243762"/>
                  </a:solidFill>
                  <a:ea typeface="Nanum Square Round Bold"/>
                </a:rPr>
                <a:t> </a:t>
              </a:r>
              <a:r>
                <a:rPr lang="en-US" sz="3200" dirty="0" err="1" smtClean="0">
                  <a:solidFill>
                    <a:srgbClr val="243762"/>
                  </a:solidFill>
                  <a:ea typeface="Nanum Square Round Bold"/>
                </a:rPr>
                <a:t>서창현</a:t>
              </a:r>
              <a:endParaRPr lang="en-US" sz="3200" dirty="0">
                <a:solidFill>
                  <a:srgbClr val="243762"/>
                </a:solidFill>
                <a:ea typeface="Nanum Square Round Bold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9144000" y="9239250"/>
            <a:ext cx="7589385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flipH="1">
            <a:off x="9510269" y="1655716"/>
            <a:ext cx="7749031" cy="76644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601822"/>
            <a:ext cx="7589385" cy="3656478"/>
            <a:chOff x="0" y="0"/>
            <a:chExt cx="10119180" cy="487530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 flipH="1">
              <a:off x="1013570" y="0"/>
              <a:ext cx="4175033" cy="4875304"/>
            </a:xfrm>
            <a:prstGeom prst="rect">
              <a:avLst/>
            </a:prstGeom>
          </p:spPr>
        </p:pic>
        <p:sp>
          <p:nvSpPr>
            <p:cNvPr id="4" name="AutoShape 4"/>
            <p:cNvSpPr/>
            <p:nvPr/>
          </p:nvSpPr>
          <p:spPr>
            <a:xfrm>
              <a:off x="0" y="4843554"/>
              <a:ext cx="10119180" cy="0"/>
            </a:xfrm>
            <a:prstGeom prst="line">
              <a:avLst/>
            </a:prstGeom>
            <a:ln w="25400" cap="rnd">
              <a:solidFill>
                <a:srgbClr val="243762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514001" y="2601194"/>
              <a:ext cx="4632446" cy="22741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7670568" y="3094808"/>
              <a:ext cx="951756" cy="1780496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0424677" y="1397338"/>
            <a:ext cx="6532866" cy="7083061"/>
            <a:chOff x="0" y="-9525"/>
            <a:chExt cx="8710488" cy="944407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99306"/>
              <a:ext cx="704678" cy="717728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1444281" y="1444285"/>
              <a:ext cx="7266207" cy="1231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00"/>
                </a:lnSpc>
              </a:pPr>
              <a:r>
                <a:rPr lang="ko-KR" altLang="en-US" sz="2400" dirty="0" smtClean="0">
                  <a:solidFill>
                    <a:srgbClr val="243762"/>
                  </a:solidFill>
                  <a:ea typeface="Nanum Square Round Bold"/>
                </a:rPr>
                <a:t>정말 한번씩은 쓰레기들이 거리에 활보하는 것을 목격 할 수 있음</a:t>
              </a:r>
              <a:r>
                <a:rPr lang="en-US" altLang="ko-KR" sz="2400" dirty="0" smtClean="0">
                  <a:solidFill>
                    <a:srgbClr val="243762"/>
                  </a:solidFill>
                  <a:ea typeface="Nanum Square Round Bold"/>
                </a:rPr>
                <a:t>.</a:t>
              </a:r>
              <a:endParaRPr lang="en-US" sz="2400" dirty="0">
                <a:solidFill>
                  <a:srgbClr val="243762"/>
                </a:solidFill>
                <a:ea typeface="Nanum Square Round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444281" y="-9525"/>
              <a:ext cx="7266207" cy="1299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ko-KR" altLang="en-US" sz="3200" dirty="0" smtClean="0">
                  <a:solidFill>
                    <a:srgbClr val="243762"/>
                  </a:solidFill>
                  <a:ea typeface="Nanum Square Bold Bold"/>
                </a:rPr>
                <a:t>길거리 및 다양한 위치에 </a:t>
              </a:r>
              <a:endParaRPr lang="en-US" altLang="ko-KR" sz="3200" dirty="0" smtClean="0">
                <a:solidFill>
                  <a:srgbClr val="243762"/>
                </a:solidFill>
                <a:ea typeface="Nanum Square Bold Bold"/>
              </a:endParaRPr>
            </a:p>
            <a:p>
              <a:pPr>
                <a:lnSpc>
                  <a:spcPts val="3840"/>
                </a:lnSpc>
              </a:pPr>
              <a:r>
                <a:rPr lang="ko-KR" altLang="en-US" sz="3200" dirty="0" smtClean="0">
                  <a:solidFill>
                    <a:srgbClr val="243762"/>
                  </a:solidFill>
                  <a:ea typeface="Nanum Square Bold Bold"/>
                </a:rPr>
                <a:t>쓰레기가 난무함</a:t>
              </a:r>
              <a:endParaRPr lang="en-US" sz="3200" dirty="0">
                <a:solidFill>
                  <a:srgbClr val="243762"/>
                </a:solidFill>
                <a:ea typeface="Nanum Square Bold Bold"/>
              </a:endParaRPr>
            </a:p>
          </p:txBody>
        </p: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7364882"/>
              <a:ext cx="704678" cy="717728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1444281" y="8203448"/>
              <a:ext cx="7266207" cy="1231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599"/>
                </a:lnSpc>
              </a:pPr>
              <a:r>
                <a:rPr lang="ko-KR" altLang="en-US" sz="2399" dirty="0" smtClean="0">
                  <a:solidFill>
                    <a:srgbClr val="243762"/>
                  </a:solidFill>
                  <a:ea typeface="Nanum Square Round Bold"/>
                </a:rPr>
                <a:t>내가 또는 </a:t>
              </a:r>
              <a:r>
                <a:rPr lang="ko-KR" altLang="en-US" sz="2399" dirty="0" err="1" smtClean="0">
                  <a:solidFill>
                    <a:srgbClr val="243762"/>
                  </a:solidFill>
                  <a:ea typeface="Nanum Square Round Bold"/>
                </a:rPr>
                <a:t>단체가하는</a:t>
              </a:r>
              <a:r>
                <a:rPr lang="ko-KR" altLang="en-US" sz="2399" dirty="0" smtClean="0">
                  <a:solidFill>
                    <a:srgbClr val="243762"/>
                  </a:solidFill>
                  <a:ea typeface="Nanum Square Round Bold"/>
                </a:rPr>
                <a:t> 봉사활동이 해가 갈 수록 낮아지고 있음</a:t>
              </a:r>
              <a:endParaRPr lang="en-US" sz="2399" dirty="0">
                <a:solidFill>
                  <a:srgbClr val="243762"/>
                </a:solidFill>
                <a:ea typeface="Nanum Square Round Bold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444281" y="7352475"/>
              <a:ext cx="7266207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ko-KR" altLang="en-US" sz="3199" dirty="0" smtClean="0">
                  <a:solidFill>
                    <a:srgbClr val="243762"/>
                  </a:solidFill>
                  <a:ea typeface="Nanum Square Bold Bold"/>
                </a:rPr>
                <a:t>봉사활동 부족</a:t>
              </a:r>
              <a:endParaRPr lang="en-US" sz="3199" dirty="0">
                <a:solidFill>
                  <a:srgbClr val="243762"/>
                </a:solidFill>
                <a:ea typeface="Nanum Square Bold Bold"/>
              </a:endParaRPr>
            </a:p>
          </p:txBody>
        </p: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4066014"/>
              <a:ext cx="704678" cy="717728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>
              <a:off x="1444281" y="4837800"/>
              <a:ext cx="7266207" cy="1231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599"/>
                </a:lnSpc>
              </a:pPr>
              <a:r>
                <a:rPr lang="ko-KR" altLang="en-US" sz="2399" dirty="0" smtClean="0">
                  <a:solidFill>
                    <a:srgbClr val="243762"/>
                  </a:solidFill>
                  <a:ea typeface="Nanum Square Round Bold"/>
                </a:rPr>
                <a:t>코로나로 인한 인터넷 </a:t>
              </a:r>
              <a:r>
                <a:rPr lang="ko-KR" altLang="en-US" sz="2399" dirty="0" err="1" smtClean="0">
                  <a:solidFill>
                    <a:srgbClr val="243762"/>
                  </a:solidFill>
                  <a:ea typeface="Nanum Square Round Bold"/>
                </a:rPr>
                <a:t>사용율</a:t>
              </a:r>
              <a:r>
                <a:rPr lang="ko-KR" altLang="en-US" sz="2399" dirty="0" smtClean="0">
                  <a:solidFill>
                    <a:srgbClr val="243762"/>
                  </a:solidFill>
                  <a:ea typeface="Nanum Square Round Bold"/>
                </a:rPr>
                <a:t> 증가로 온라인 참여도가 증가함</a:t>
              </a:r>
              <a:endParaRPr lang="en-US" sz="2399" dirty="0">
                <a:solidFill>
                  <a:srgbClr val="243762"/>
                </a:solidFill>
                <a:ea typeface="Nanum Square Round Bold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444281" y="3979027"/>
              <a:ext cx="7266207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ko-KR" altLang="en-US" sz="3199" dirty="0" smtClean="0">
                  <a:solidFill>
                    <a:srgbClr val="243762"/>
                  </a:solidFill>
                  <a:ea typeface="Nanum Square Bold Bold"/>
                </a:rPr>
                <a:t>몇 년간 인터넷 사용 증가</a:t>
              </a:r>
              <a:endParaRPr lang="en-US" sz="3199" dirty="0">
                <a:solidFill>
                  <a:srgbClr val="243762"/>
                </a:solidFill>
                <a:ea typeface="Nanum Square Bold Bold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8700" y="1213538"/>
            <a:ext cx="6795645" cy="2602788"/>
            <a:chOff x="0" y="47625"/>
            <a:chExt cx="9060860" cy="3470383"/>
          </a:xfrm>
        </p:grpSpPr>
        <p:sp>
          <p:nvSpPr>
            <p:cNvPr id="18" name="TextBox 18"/>
            <p:cNvSpPr txBox="1"/>
            <p:nvPr/>
          </p:nvSpPr>
          <p:spPr>
            <a:xfrm>
              <a:off x="0" y="47625"/>
              <a:ext cx="9060860" cy="1671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49"/>
                </a:lnSpc>
              </a:pPr>
              <a:r>
                <a:rPr lang="en-US" sz="8499" spc="-84" dirty="0" err="1">
                  <a:solidFill>
                    <a:srgbClr val="3884FD"/>
                  </a:solidFill>
                  <a:ea typeface="Nanum Square Round Bold"/>
                </a:rPr>
                <a:t>현재</a:t>
              </a:r>
              <a:r>
                <a:rPr lang="en-US" sz="8499" spc="-84" dirty="0">
                  <a:solidFill>
                    <a:srgbClr val="3884FD"/>
                  </a:solidFill>
                  <a:ea typeface="Nanum Square Round Bold"/>
                </a:rPr>
                <a:t> </a:t>
              </a:r>
              <a:r>
                <a:rPr lang="en-US" sz="8499" spc="-84" dirty="0" err="1">
                  <a:solidFill>
                    <a:srgbClr val="3884FD"/>
                  </a:solidFill>
                  <a:ea typeface="Nanum Square Round Bold"/>
                </a:rPr>
                <a:t>실태</a:t>
              </a:r>
              <a:endParaRPr lang="en-US" sz="8499" spc="-84" dirty="0">
                <a:solidFill>
                  <a:srgbClr val="3884FD"/>
                </a:solidFill>
                <a:ea typeface="Nanum Square Round Bold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979125"/>
              <a:ext cx="8146447" cy="1538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ko-KR" altLang="en-US" sz="3200" dirty="0" smtClean="0">
                  <a:solidFill>
                    <a:srgbClr val="243762"/>
                  </a:solidFill>
                  <a:latin typeface="Nanum Square Round Bold"/>
                </a:rPr>
                <a:t>봉사활동에 참여하며 인증하는 뿌듯한 취미생활</a:t>
              </a:r>
              <a:r>
                <a:rPr lang="en-US" altLang="ko-KR" sz="3200" dirty="0" smtClean="0">
                  <a:solidFill>
                    <a:srgbClr val="243762"/>
                  </a:solidFill>
                  <a:latin typeface="Nanum Square Round Bold"/>
                </a:rPr>
                <a:t>!</a:t>
              </a:r>
              <a:endParaRPr lang="en-US" sz="3200" dirty="0">
                <a:solidFill>
                  <a:srgbClr val="243762"/>
                </a:solidFill>
                <a:latin typeface="Nanum Square Round Bol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64419"/>
            <a:ext cx="13903876" cy="2736984"/>
            <a:chOff x="0" y="47625"/>
            <a:chExt cx="18538501" cy="3649311"/>
          </a:xfrm>
        </p:grpSpPr>
        <p:sp>
          <p:nvSpPr>
            <p:cNvPr id="3" name="TextBox 3"/>
            <p:cNvSpPr txBox="1"/>
            <p:nvPr/>
          </p:nvSpPr>
          <p:spPr>
            <a:xfrm>
              <a:off x="0" y="47625"/>
              <a:ext cx="18538501" cy="1671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49"/>
                </a:lnSpc>
              </a:pPr>
              <a:r>
                <a:rPr lang="en-US" sz="8499" spc="-84">
                  <a:solidFill>
                    <a:srgbClr val="3884FD"/>
                  </a:solidFill>
                  <a:ea typeface="Nanum Square Round Bold Bold"/>
                </a:rPr>
                <a:t>솔루션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158054"/>
              <a:ext cx="14937998" cy="1538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ko-KR" altLang="en-US" sz="3200" dirty="0" smtClean="0">
                  <a:solidFill>
                    <a:srgbClr val="243762"/>
                  </a:solidFill>
                  <a:ea typeface="Nanum Square Round Bold"/>
                </a:rPr>
                <a:t>너무 </a:t>
              </a:r>
              <a:r>
                <a:rPr lang="ko-KR" altLang="en-US" sz="3200" dirty="0" err="1" smtClean="0">
                  <a:solidFill>
                    <a:srgbClr val="243762"/>
                  </a:solidFill>
                  <a:ea typeface="Nanum Square Round Bold"/>
                </a:rPr>
                <a:t>따가워팀의</a:t>
              </a:r>
              <a:r>
                <a:rPr lang="ko-KR" altLang="en-US" sz="3200" dirty="0" smtClean="0">
                  <a:solidFill>
                    <a:srgbClr val="243762"/>
                  </a:solidFill>
                  <a:ea typeface="Nanum Square Round Bold"/>
                </a:rPr>
                <a:t> 목표는 </a:t>
              </a:r>
              <a:endParaRPr lang="en-US" altLang="ko-KR" sz="3200" dirty="0" smtClean="0">
                <a:solidFill>
                  <a:srgbClr val="243762"/>
                </a:solidFill>
                <a:ea typeface="Nanum Square Round Bold"/>
              </a:endParaRPr>
            </a:p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ko-KR" altLang="en-US" sz="3200" dirty="0" smtClean="0">
                  <a:solidFill>
                    <a:srgbClr val="243762"/>
                  </a:solidFill>
                  <a:ea typeface="Nanum Square Round Bold"/>
                </a:rPr>
                <a:t>자발적인 </a:t>
              </a:r>
              <a:r>
                <a:rPr lang="ko-KR" altLang="en-US" sz="3200" dirty="0" err="1" smtClean="0">
                  <a:solidFill>
                    <a:srgbClr val="243762"/>
                  </a:solidFill>
                  <a:ea typeface="Nanum Square Round Bold"/>
                </a:rPr>
                <a:t>봉사참여</a:t>
              </a:r>
              <a:r>
                <a:rPr lang="ko-KR" altLang="en-US" sz="3200" dirty="0" smtClean="0">
                  <a:solidFill>
                    <a:srgbClr val="243762"/>
                  </a:solidFill>
                  <a:ea typeface="Nanum Square Round Bold"/>
                </a:rPr>
                <a:t> 유도를 통해</a:t>
              </a:r>
              <a:r>
                <a:rPr lang="en-US" altLang="ko-KR" sz="3200" dirty="0">
                  <a:solidFill>
                    <a:srgbClr val="243762"/>
                  </a:solidFill>
                  <a:ea typeface="Nanum Square Round Bold"/>
                </a:rPr>
                <a:t> </a:t>
              </a:r>
              <a:r>
                <a:rPr lang="ko-KR" altLang="en-US" sz="3200" dirty="0" smtClean="0">
                  <a:solidFill>
                    <a:srgbClr val="243762"/>
                  </a:solidFill>
                  <a:ea typeface="Nanum Square Round Bold"/>
                </a:rPr>
                <a:t>지역사회에 기여를 하는 것 입니다</a:t>
              </a:r>
              <a:r>
                <a:rPr lang="en-US" altLang="ko-KR" sz="3200" dirty="0" smtClean="0">
                  <a:solidFill>
                    <a:srgbClr val="243762"/>
                  </a:solidFill>
                  <a:ea typeface="Nanum Square Round Bold"/>
                </a:rPr>
                <a:t>.</a:t>
              </a:r>
              <a:endParaRPr lang="en-US" altLang="ko-KR" sz="3200" dirty="0" smtClean="0">
                <a:solidFill>
                  <a:srgbClr val="243762"/>
                </a:solidFill>
                <a:ea typeface="Nanum Square Round Bold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6607729"/>
            <a:ext cx="4628483" cy="2913369"/>
            <a:chOff x="0" y="0"/>
            <a:chExt cx="6171311" cy="3884490"/>
          </a:xfrm>
        </p:grpSpPr>
        <p:sp>
          <p:nvSpPr>
            <p:cNvPr id="6" name="AutoShape 6"/>
            <p:cNvSpPr/>
            <p:nvPr/>
          </p:nvSpPr>
          <p:spPr>
            <a:xfrm>
              <a:off x="0" y="1298895"/>
              <a:ext cx="6171311" cy="0"/>
            </a:xfrm>
            <a:prstGeom prst="line">
              <a:avLst/>
            </a:prstGeom>
            <a:ln w="25400" cap="rnd">
              <a:solidFill>
                <a:srgbClr val="243762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1422279"/>
              <a:ext cx="6171311" cy="2462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</a:pPr>
              <a:r>
                <a:rPr lang="ko-KR" altLang="en-US" sz="2400" dirty="0" smtClean="0">
                  <a:solidFill>
                    <a:srgbClr val="243762"/>
                  </a:solidFill>
                  <a:ea typeface="Nanum Square Round Bold"/>
                </a:rPr>
                <a:t>프로젝트 웹사이트나 앱을 개발하여 자원 봉사자들이 온라인으로 등록하고 참여 신청을 할 수 있도록 합니다</a:t>
              </a:r>
              <a:r>
                <a:rPr lang="en-US" altLang="ko-KR" sz="2400" dirty="0" smtClean="0">
                  <a:solidFill>
                    <a:srgbClr val="243762"/>
                  </a:solidFill>
                  <a:ea typeface="Nanum Square Round Bold"/>
                </a:rPr>
                <a:t>.</a:t>
              </a:r>
              <a:endParaRPr lang="en-US" sz="2400" dirty="0">
                <a:solidFill>
                  <a:srgbClr val="243762"/>
                </a:solidFill>
                <a:ea typeface="Nanum Square Round Bold"/>
              </a:endParaRPr>
            </a:p>
          </p:txBody>
        </p: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20996" cy="720996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815004" y="27123"/>
              <a:ext cx="4657808" cy="1299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ko-KR" altLang="en-US" sz="3200" dirty="0" smtClean="0">
                  <a:solidFill>
                    <a:srgbClr val="243762"/>
                  </a:solidFill>
                  <a:ea typeface="Nanum Square Bold Bold"/>
                </a:rPr>
                <a:t>온라인 등록 및 참여 </a:t>
              </a:r>
              <a:endParaRPr lang="en-US" altLang="ko-KR" sz="3200" dirty="0" smtClean="0">
                <a:solidFill>
                  <a:srgbClr val="243762"/>
                </a:solidFill>
                <a:ea typeface="Nanum Square Bold Bold"/>
              </a:endParaRPr>
            </a:p>
            <a:p>
              <a:pPr algn="ctr">
                <a:lnSpc>
                  <a:spcPts val="3840"/>
                </a:lnSpc>
              </a:pPr>
              <a:r>
                <a:rPr lang="ko-KR" altLang="en-US" sz="3200" dirty="0" smtClean="0">
                  <a:solidFill>
                    <a:srgbClr val="243762"/>
                  </a:solidFill>
                  <a:ea typeface="Nanum Square Bold Bold"/>
                </a:rPr>
                <a:t>신청 시스템</a:t>
              </a:r>
              <a:endParaRPr lang="en-US" sz="3200" dirty="0">
                <a:solidFill>
                  <a:srgbClr val="243762"/>
                </a:solidFill>
                <a:ea typeface="Nanum Square Bold Bold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804794" y="6607729"/>
            <a:ext cx="4653448" cy="1496764"/>
            <a:chOff x="0" y="0"/>
            <a:chExt cx="6204598" cy="1995685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422280"/>
              <a:ext cx="6204598" cy="573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27704" y="27123"/>
              <a:ext cx="4657809" cy="1299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ko-KR" altLang="en-US" sz="3200" dirty="0" smtClean="0">
                  <a:solidFill>
                    <a:srgbClr val="243762"/>
                  </a:solidFill>
                  <a:ea typeface="Nanum Square Bold Bold"/>
                </a:rPr>
                <a:t>지도 및 위치 기반</a:t>
              </a:r>
              <a:endParaRPr lang="en-US" altLang="ko-KR" sz="3200" dirty="0" smtClean="0">
                <a:solidFill>
                  <a:srgbClr val="243762"/>
                </a:solidFill>
                <a:ea typeface="Nanum Square Bold Bold"/>
              </a:endParaRPr>
            </a:p>
            <a:p>
              <a:pPr algn="ctr">
                <a:lnSpc>
                  <a:spcPts val="3840"/>
                </a:lnSpc>
              </a:pPr>
              <a:r>
                <a:rPr lang="ko-KR" altLang="en-US" sz="3200" dirty="0" smtClean="0">
                  <a:solidFill>
                    <a:srgbClr val="243762"/>
                  </a:solidFill>
                  <a:ea typeface="Nanum Square Bold Bold"/>
                </a:rPr>
                <a:t>정보 시스템</a:t>
              </a:r>
              <a:endParaRPr lang="en-US" altLang="ko-KR" sz="3200" dirty="0" smtClean="0">
                <a:solidFill>
                  <a:srgbClr val="243762"/>
                </a:solidFill>
                <a:ea typeface="Nanum Square Bold Bold"/>
              </a:endParaRPr>
            </a:p>
          </p:txBody>
        </p: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20996" cy="720996"/>
            </a:xfrm>
            <a:prstGeom prst="rect">
              <a:avLst/>
            </a:prstGeom>
          </p:spPr>
        </p:pic>
        <p:sp>
          <p:nvSpPr>
            <p:cNvPr id="14" name="AutoShape 14"/>
            <p:cNvSpPr/>
            <p:nvPr/>
          </p:nvSpPr>
          <p:spPr>
            <a:xfrm>
              <a:off x="0" y="1298894"/>
              <a:ext cx="6171311" cy="0"/>
            </a:xfrm>
            <a:prstGeom prst="line">
              <a:avLst/>
            </a:prstGeom>
            <a:ln w="25400" cap="rnd">
              <a:solidFill>
                <a:srgbClr val="243762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5" name="Group 15"/>
          <p:cNvGrpSpPr/>
          <p:nvPr/>
        </p:nvGrpSpPr>
        <p:grpSpPr>
          <a:xfrm>
            <a:off x="12605852" y="6607729"/>
            <a:ext cx="4653448" cy="2913369"/>
            <a:chOff x="0" y="0"/>
            <a:chExt cx="6204598" cy="3884489"/>
          </a:xfrm>
        </p:grpSpPr>
        <p:sp>
          <p:nvSpPr>
            <p:cNvPr id="16" name="TextBox 16"/>
            <p:cNvSpPr txBox="1"/>
            <p:nvPr/>
          </p:nvSpPr>
          <p:spPr>
            <a:xfrm>
              <a:off x="0" y="1422279"/>
              <a:ext cx="6204598" cy="24622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</a:pPr>
              <a:r>
                <a:rPr lang="ko-KR" altLang="en-US" sz="2400" dirty="0" smtClean="0">
                  <a:solidFill>
                    <a:srgbClr val="243762"/>
                  </a:solidFill>
                  <a:ea typeface="Nanum Square Round Bold"/>
                </a:rPr>
                <a:t>참여자들이 청소 및 봉사를 완료한 이후 인증 사진을 계시 할 </a:t>
              </a:r>
              <a:r>
                <a:rPr lang="ko-KR" altLang="en-US" sz="2400" dirty="0" err="1" smtClean="0">
                  <a:solidFill>
                    <a:srgbClr val="243762"/>
                  </a:solidFill>
                  <a:ea typeface="Nanum Square Round Bold"/>
                </a:rPr>
                <a:t>수있고</a:t>
              </a:r>
              <a:r>
                <a:rPr lang="en-US" altLang="ko-KR" sz="2400" dirty="0" smtClean="0">
                  <a:solidFill>
                    <a:srgbClr val="243762"/>
                  </a:solidFill>
                  <a:ea typeface="Nanum Square Round Bold"/>
                </a:rPr>
                <a:t>,</a:t>
              </a:r>
            </a:p>
            <a:p>
              <a:pPr marL="0" lvl="0" indent="0" algn="ctr">
                <a:lnSpc>
                  <a:spcPts val="3600"/>
                </a:lnSpc>
              </a:pPr>
              <a:r>
                <a:rPr lang="ko-KR" altLang="en-US" sz="2400" dirty="0" smtClean="0">
                  <a:solidFill>
                    <a:srgbClr val="243762"/>
                  </a:solidFill>
                  <a:ea typeface="Nanum Square Round Bold"/>
                </a:rPr>
                <a:t>당근의 온도계 시스템과 동일하게 상대방에게 점수를 줄 수 있습니다</a:t>
              </a:r>
              <a:r>
                <a:rPr lang="en-US" altLang="ko-KR" sz="2400" dirty="0" smtClean="0">
                  <a:solidFill>
                    <a:srgbClr val="243762"/>
                  </a:solidFill>
                  <a:ea typeface="Nanum Square Round Bold"/>
                </a:rPr>
                <a:t>.</a:t>
              </a:r>
              <a:endParaRPr lang="en-US" sz="2400" dirty="0">
                <a:solidFill>
                  <a:srgbClr val="243762"/>
                </a:solidFill>
                <a:ea typeface="Nanum Square Round 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929304" y="27123"/>
              <a:ext cx="4657809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ko-KR" altLang="en-US" sz="3200" dirty="0" smtClean="0">
                  <a:solidFill>
                    <a:srgbClr val="243762"/>
                  </a:solidFill>
                  <a:ea typeface="Nanum Square Bold Bold"/>
                </a:rPr>
                <a:t>인증 및 공유 기능</a:t>
              </a:r>
              <a:endParaRPr lang="en-US" sz="3200" dirty="0">
                <a:solidFill>
                  <a:srgbClr val="243762"/>
                </a:solidFill>
                <a:ea typeface="Nanum Square Bold Bold"/>
              </a:endParaRPr>
            </a:p>
          </p:txBody>
        </p:sp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20996" cy="720996"/>
            </a:xfrm>
            <a:prstGeom prst="rect">
              <a:avLst/>
            </a:prstGeom>
          </p:spPr>
        </p:pic>
        <p:sp>
          <p:nvSpPr>
            <p:cNvPr id="19" name="AutoShape 19"/>
            <p:cNvSpPr/>
            <p:nvPr/>
          </p:nvSpPr>
          <p:spPr>
            <a:xfrm>
              <a:off x="0" y="1063505"/>
              <a:ext cx="6171311" cy="0"/>
            </a:xfrm>
            <a:prstGeom prst="line">
              <a:avLst/>
            </a:prstGeom>
            <a:ln w="25400" cap="rnd">
              <a:solidFill>
                <a:srgbClr val="243762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0" name="TextBox 20"/>
          <p:cNvSpPr txBox="1"/>
          <p:nvPr/>
        </p:nvSpPr>
        <p:spPr>
          <a:xfrm>
            <a:off x="6804794" y="7653008"/>
            <a:ext cx="4653448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ko-KR" altLang="en-US" sz="2400" dirty="0" smtClean="0">
                <a:solidFill>
                  <a:srgbClr val="000000"/>
                </a:solidFill>
                <a:ea typeface="Nanum Square Round Bold"/>
              </a:rPr>
              <a:t>지도 서비스를 활용하여 청소 대상 지역을 표시하고</a:t>
            </a:r>
            <a:r>
              <a:rPr lang="en-US" altLang="ko-KR" sz="2400" dirty="0" smtClean="0">
                <a:solidFill>
                  <a:srgbClr val="000000"/>
                </a:solidFill>
                <a:ea typeface="Nanum Square Round Bold"/>
              </a:rPr>
              <a:t>, </a:t>
            </a:r>
            <a:r>
              <a:rPr lang="ko-KR" altLang="en-US" sz="2400" dirty="0" smtClean="0">
                <a:solidFill>
                  <a:srgbClr val="000000"/>
                </a:solidFill>
                <a:ea typeface="Nanum Square Round Bold"/>
              </a:rPr>
              <a:t>참여자들에게 가까운 위치의 청소 위치를 안내하는 시스템 구축을 합니다</a:t>
            </a:r>
            <a:r>
              <a:rPr lang="en-US" altLang="ko-KR" sz="2400" dirty="0" smtClean="0">
                <a:solidFill>
                  <a:srgbClr val="000000"/>
                </a:solidFill>
                <a:ea typeface="Nanum Square Round Bold"/>
              </a:rPr>
              <a:t>.</a:t>
            </a:r>
            <a:endParaRPr lang="en-US" sz="2400" dirty="0">
              <a:solidFill>
                <a:srgbClr val="000000"/>
              </a:solidFill>
              <a:ea typeface="Nanum Square Roun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562343"/>
            <a:ext cx="4804877" cy="3051890"/>
            <a:chOff x="0" y="0"/>
            <a:chExt cx="6406503" cy="4069187"/>
          </a:xfrm>
        </p:grpSpPr>
        <p:sp>
          <p:nvSpPr>
            <p:cNvPr id="3" name="TextBox 3"/>
            <p:cNvSpPr txBox="1"/>
            <p:nvPr/>
          </p:nvSpPr>
          <p:spPr>
            <a:xfrm>
              <a:off x="0" y="2905128"/>
              <a:ext cx="6406503" cy="1154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599"/>
                </a:lnSpc>
              </a:pPr>
              <a:r>
                <a:rPr lang="en-US" sz="2399">
                  <a:solidFill>
                    <a:srgbClr val="243762"/>
                  </a:solidFill>
                  <a:ea typeface="Nanum Square Round Bold"/>
                </a:rPr>
                <a:t>프로젝트를 업로드하고 공유하는 공간입니다. 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489336"/>
              <a:ext cx="6406503" cy="953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80"/>
                </a:lnSpc>
                <a:spcBef>
                  <a:spcPct val="0"/>
                </a:spcBef>
              </a:pPr>
              <a:r>
                <a:rPr lang="ko-KR" altLang="en-US" sz="4200" dirty="0" smtClean="0">
                  <a:solidFill>
                    <a:srgbClr val="3884FD"/>
                  </a:solidFill>
                  <a:ea typeface="Nanum Square Bold Bold"/>
                </a:rPr>
                <a:t>리스트</a:t>
              </a:r>
              <a:endParaRPr lang="en-US" sz="4200" dirty="0">
                <a:solidFill>
                  <a:srgbClr val="3884FD"/>
                </a:solidFill>
                <a:ea typeface="Nanum Square Bold Bold"/>
              </a:endParaRPr>
            </a:p>
          </p:txBody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14167" cy="90463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2454423" y="5562343"/>
            <a:ext cx="4804877" cy="3102177"/>
            <a:chOff x="0" y="0"/>
            <a:chExt cx="6406503" cy="4136235"/>
          </a:xfrm>
        </p:grpSpPr>
        <p:sp>
          <p:nvSpPr>
            <p:cNvPr id="7" name="TextBox 7"/>
            <p:cNvSpPr txBox="1"/>
            <p:nvPr/>
          </p:nvSpPr>
          <p:spPr>
            <a:xfrm>
              <a:off x="0" y="2905128"/>
              <a:ext cx="6406503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599"/>
                </a:lnSpc>
              </a:pPr>
              <a:r>
                <a:rPr lang="en-US" sz="2399" dirty="0" smtClean="0">
                  <a:solidFill>
                    <a:srgbClr val="243762"/>
                  </a:solidFill>
                  <a:ea typeface="Nanum Square Round Bold"/>
                </a:rPr>
                <a:t>Azure</a:t>
              </a:r>
              <a:r>
                <a:rPr lang="ko-KR" altLang="en-US" sz="2399" dirty="0" smtClean="0">
                  <a:solidFill>
                    <a:srgbClr val="243762"/>
                  </a:solidFill>
                  <a:ea typeface="Nanum Square Round Bold"/>
                </a:rPr>
                <a:t>를 사용해서  편의성 증가 및 서버 구축을 합니다</a:t>
              </a:r>
              <a:r>
                <a:rPr lang="en-US" altLang="ko-KR" sz="2399" dirty="0" smtClean="0">
                  <a:solidFill>
                    <a:srgbClr val="243762"/>
                  </a:solidFill>
                  <a:ea typeface="Nanum Square Round Bold"/>
                </a:rPr>
                <a:t>.</a:t>
              </a:r>
              <a:endParaRPr lang="en-US" sz="2399" dirty="0">
                <a:solidFill>
                  <a:srgbClr val="243762"/>
                </a:solidFill>
                <a:ea typeface="Nanum Square Round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489336"/>
              <a:ext cx="6406503" cy="953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80"/>
                </a:lnSpc>
                <a:spcBef>
                  <a:spcPct val="0"/>
                </a:spcBef>
              </a:pPr>
              <a:r>
                <a:rPr lang="en-US" altLang="ko-KR" sz="4200" b="1" dirty="0" smtClean="0">
                  <a:solidFill>
                    <a:srgbClr val="3884F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anum Square Bold"/>
                </a:rPr>
                <a:t>Azure</a:t>
              </a:r>
              <a:r>
                <a:rPr lang="ko-KR" altLang="en-US" sz="4200" b="1" dirty="0" smtClean="0">
                  <a:solidFill>
                    <a:srgbClr val="3884F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anum Square Bold"/>
                </a:rPr>
                <a:t>이용</a:t>
              </a:r>
              <a:endParaRPr lang="en-US" sz="4200" b="1" dirty="0">
                <a:solidFill>
                  <a:srgbClr val="3884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 Square Bold"/>
              </a:endParaRPr>
            </a:p>
          </p:txBody>
        </p: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99364" cy="904630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6741561" y="5562343"/>
            <a:ext cx="646158" cy="686489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8700" y="1064578"/>
            <a:ext cx="11425723" cy="1242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49"/>
              </a:lnSpc>
            </a:pPr>
            <a:r>
              <a:rPr lang="en-US" sz="8499" spc="-84">
                <a:solidFill>
                  <a:srgbClr val="3884FD"/>
                </a:solidFill>
                <a:ea typeface="Nanum Square Round Bold"/>
              </a:rPr>
              <a:t>구상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41948" y="2624091"/>
            <a:ext cx="10404491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ko-KR" altLang="en-US" sz="3200" dirty="0" err="1" smtClean="0">
                <a:solidFill>
                  <a:srgbClr val="243762"/>
                </a:solidFill>
                <a:latin typeface="Nanum Square Round Bold"/>
              </a:rPr>
              <a:t>너무따가워팀</a:t>
            </a:r>
            <a:r>
              <a:rPr lang="en-US" sz="3200" dirty="0" smtClean="0">
                <a:solidFill>
                  <a:srgbClr val="243762"/>
                </a:solidFill>
                <a:latin typeface="Nanum Square Round Bold"/>
              </a:rPr>
              <a:t>이 </a:t>
            </a:r>
            <a:r>
              <a:rPr lang="en-US" sz="3200" dirty="0" err="1">
                <a:solidFill>
                  <a:srgbClr val="243762"/>
                </a:solidFill>
                <a:latin typeface="Nanum Square Round Bold"/>
              </a:rPr>
              <a:t>만들어갈</a:t>
            </a:r>
            <a:r>
              <a:rPr lang="en-US" sz="3200" dirty="0">
                <a:solidFill>
                  <a:srgbClr val="243762"/>
                </a:solidFill>
                <a:latin typeface="Nanum Square Round Bold"/>
              </a:rPr>
              <a:t> </a:t>
            </a:r>
            <a:r>
              <a:rPr lang="en-US" sz="3200" dirty="0" err="1">
                <a:solidFill>
                  <a:srgbClr val="243762"/>
                </a:solidFill>
                <a:latin typeface="Nanum Square Round Bold"/>
              </a:rPr>
              <a:t>프로젝트입니다</a:t>
            </a:r>
            <a:r>
              <a:rPr lang="en-US" sz="3200" dirty="0">
                <a:solidFill>
                  <a:srgbClr val="243762"/>
                </a:solidFill>
                <a:latin typeface="Nanum Square Round Bold"/>
              </a:rPr>
              <a:t>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741561" y="6679346"/>
            <a:ext cx="4804877" cy="2446839"/>
            <a:chOff x="0" y="-104775"/>
            <a:chExt cx="6406503" cy="3262452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311017"/>
              <a:ext cx="6406503" cy="1846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599"/>
                </a:lnSpc>
              </a:pPr>
              <a:r>
                <a:rPr lang="ko-KR" altLang="en-US" sz="2399" dirty="0" smtClean="0">
                  <a:solidFill>
                    <a:srgbClr val="243762"/>
                  </a:solidFill>
                  <a:ea typeface="Nanum Square Round Bold"/>
                </a:rPr>
                <a:t>그룹 채팅을 통해 어디서 어떻게 </a:t>
              </a:r>
              <a:r>
                <a:rPr lang="ko-KR" altLang="en-US" sz="2399" dirty="0" err="1" smtClean="0">
                  <a:solidFill>
                    <a:srgbClr val="243762"/>
                  </a:solidFill>
                  <a:ea typeface="Nanum Square Round Bold"/>
                </a:rPr>
                <a:t>할것인지</a:t>
              </a:r>
              <a:r>
                <a:rPr lang="ko-KR" altLang="en-US" sz="2399" dirty="0" smtClean="0">
                  <a:solidFill>
                    <a:srgbClr val="243762"/>
                  </a:solidFill>
                  <a:ea typeface="Nanum Square Round Bold"/>
                </a:rPr>
                <a:t> 구체적으로 정 할 수 있게 합니다</a:t>
              </a:r>
              <a:r>
                <a:rPr lang="en-US" altLang="ko-KR" sz="2399" dirty="0" smtClean="0">
                  <a:solidFill>
                    <a:srgbClr val="243762"/>
                  </a:solidFill>
                  <a:ea typeface="Nanum Square Round Bold"/>
                </a:rPr>
                <a:t>.</a:t>
              </a:r>
              <a:endParaRPr lang="en-US" sz="2399" dirty="0">
                <a:solidFill>
                  <a:srgbClr val="243762"/>
                </a:solidFill>
                <a:ea typeface="Nanum Square Round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04775"/>
              <a:ext cx="6406503" cy="953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80"/>
                </a:lnSpc>
                <a:spcBef>
                  <a:spcPct val="0"/>
                </a:spcBef>
              </a:pPr>
              <a:r>
                <a:rPr lang="ko-KR" altLang="en-US" sz="4200" dirty="0" err="1" smtClean="0">
                  <a:solidFill>
                    <a:srgbClr val="3884FD"/>
                  </a:solidFill>
                  <a:ea typeface="Nanum Square Bold Bold"/>
                </a:rPr>
                <a:t>챗팅</a:t>
              </a:r>
              <a:endParaRPr lang="en-US" sz="4200" dirty="0">
                <a:solidFill>
                  <a:srgbClr val="3884FD"/>
                </a:solidFill>
                <a:ea typeface="Nanum Square Bold Bol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28700" y="3811361"/>
            <a:ext cx="5840876" cy="3285452"/>
            <a:chOff x="0" y="0"/>
            <a:chExt cx="1128903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t="-9228" b="-9228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1028700"/>
            <a:ext cx="13970688" cy="1949509"/>
            <a:chOff x="0" y="0"/>
            <a:chExt cx="18627584" cy="2599346"/>
          </a:xfrm>
        </p:grpSpPr>
        <p:sp>
          <p:nvSpPr>
            <p:cNvPr id="5" name="TextBox 5"/>
            <p:cNvSpPr txBox="1"/>
            <p:nvPr/>
          </p:nvSpPr>
          <p:spPr>
            <a:xfrm>
              <a:off x="0" y="47625"/>
              <a:ext cx="18627584" cy="1672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49"/>
                </a:lnSpc>
              </a:pPr>
              <a:r>
                <a:rPr lang="en-US" sz="8499" spc="-84">
                  <a:solidFill>
                    <a:srgbClr val="3884FD"/>
                  </a:solidFill>
                  <a:latin typeface="Nanum Square Round Bold Bold"/>
                </a:rPr>
                <a:t>NULL의 고객층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894284"/>
              <a:ext cx="18627584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243762"/>
                  </a:solidFill>
                  <a:ea typeface="Nanum Square Round Bold"/>
                </a:rPr>
                <a:t>다음은 NULL이 목표대상으로 생각하는 사용자층입니다.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7661169"/>
            <a:ext cx="6713348" cy="2093222"/>
            <a:chOff x="0" y="-9525"/>
            <a:chExt cx="8951131" cy="2790961"/>
          </a:xfrm>
        </p:grpSpPr>
        <p:sp>
          <p:nvSpPr>
            <p:cNvPr id="8" name="TextBox 8"/>
            <p:cNvSpPr txBox="1"/>
            <p:nvPr/>
          </p:nvSpPr>
          <p:spPr>
            <a:xfrm>
              <a:off x="0" y="934777"/>
              <a:ext cx="8951131" cy="1846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ko-KR" altLang="en-US" sz="2400" dirty="0" smtClean="0">
                  <a:solidFill>
                    <a:srgbClr val="243762"/>
                  </a:solidFill>
                  <a:ea typeface="Nanum Square Round Bold"/>
                </a:rPr>
                <a:t>봉사를 통해서 배우는 이점과  인증을 통한 뿌듯함을 다 얻을 수 있고 </a:t>
              </a:r>
              <a:r>
                <a:rPr lang="ko-KR" altLang="en-US" sz="2400" dirty="0" err="1" smtClean="0">
                  <a:solidFill>
                    <a:srgbClr val="243762"/>
                  </a:solidFill>
                  <a:ea typeface="Nanum Square Round Bold"/>
                </a:rPr>
                <a:t>봉사시간</a:t>
              </a:r>
              <a:r>
                <a:rPr lang="ko-KR" altLang="en-US" sz="2400" dirty="0" smtClean="0">
                  <a:solidFill>
                    <a:srgbClr val="243762"/>
                  </a:solidFill>
                  <a:ea typeface="Nanum Square Round Bold"/>
                </a:rPr>
                <a:t> 같은 것도 잘 증명해서 받으면 되기 </a:t>
              </a:r>
              <a:r>
                <a:rPr lang="ko-KR" altLang="en-US" sz="2400" dirty="0" err="1" smtClean="0">
                  <a:solidFill>
                    <a:srgbClr val="243762"/>
                  </a:solidFill>
                  <a:ea typeface="Nanum Square Round Bold"/>
                </a:rPr>
                <a:t>떄문이다</a:t>
              </a:r>
              <a:r>
                <a:rPr lang="en-US" altLang="ko-KR" sz="2400" dirty="0" smtClean="0">
                  <a:solidFill>
                    <a:srgbClr val="243762"/>
                  </a:solidFill>
                  <a:ea typeface="Nanum Square Round Bold"/>
                </a:rPr>
                <a:t>.</a:t>
              </a:r>
              <a:endParaRPr lang="en-US" sz="2400" dirty="0">
                <a:solidFill>
                  <a:srgbClr val="243762"/>
                </a:solidFill>
                <a:ea typeface="Nanum Square Round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8951131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3884FD"/>
                  </a:solidFill>
                  <a:ea typeface="Nanum Square Bold"/>
                </a:rPr>
                <a:t>학생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806348" y="7661169"/>
            <a:ext cx="6918066" cy="2554886"/>
            <a:chOff x="0" y="-9525"/>
            <a:chExt cx="9224088" cy="340651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934778"/>
              <a:ext cx="9224088" cy="24622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00"/>
                </a:lnSpc>
              </a:pPr>
              <a:r>
                <a:rPr lang="ko-KR" altLang="en-US" sz="2400" dirty="0" smtClean="0">
                  <a:solidFill>
                    <a:srgbClr val="243762"/>
                  </a:solidFill>
                  <a:latin typeface="Nanum Square Round Bold"/>
                </a:rPr>
                <a:t>주변에 </a:t>
              </a:r>
              <a:r>
                <a:rPr lang="ko-KR" altLang="en-US" sz="2400" dirty="0" err="1" smtClean="0">
                  <a:solidFill>
                    <a:srgbClr val="243762"/>
                  </a:solidFill>
                  <a:latin typeface="Nanum Square Round Bold"/>
                </a:rPr>
                <a:t>드러운</a:t>
              </a:r>
              <a:r>
                <a:rPr lang="ko-KR" altLang="en-US" sz="2400" dirty="0" smtClean="0">
                  <a:solidFill>
                    <a:srgbClr val="243762"/>
                  </a:solidFill>
                  <a:latin typeface="Nanum Square Round Bold"/>
                </a:rPr>
                <a:t> 쓰레기를 그냥 보고 지나치면서 냄새가 안 좋다 라던가 흉물스럽다고들 </a:t>
              </a:r>
              <a:r>
                <a:rPr lang="ko-KR" altLang="en-US" sz="2400" dirty="0" err="1" smtClean="0">
                  <a:solidFill>
                    <a:srgbClr val="243762"/>
                  </a:solidFill>
                  <a:latin typeface="Nanum Square Round Bold"/>
                </a:rPr>
                <a:t>생각하실텐데요</a:t>
              </a:r>
              <a:r>
                <a:rPr lang="en-US" altLang="ko-KR" sz="2400" dirty="0" smtClean="0">
                  <a:solidFill>
                    <a:srgbClr val="243762"/>
                  </a:solidFill>
                  <a:latin typeface="Nanum Square Round Bold"/>
                </a:rPr>
                <a:t>. </a:t>
              </a:r>
              <a:r>
                <a:rPr lang="ko-KR" altLang="en-US" sz="2400" dirty="0" smtClean="0">
                  <a:solidFill>
                    <a:srgbClr val="243762"/>
                  </a:solidFill>
                  <a:latin typeface="Nanum Square Round Bold"/>
                </a:rPr>
                <a:t>그래서 이것을 사용하면  다 같이 빠르게 청소를 할  수 있습니다</a:t>
              </a:r>
              <a:r>
                <a:rPr lang="en-US" altLang="ko-KR" sz="2400" dirty="0" smtClean="0">
                  <a:solidFill>
                    <a:srgbClr val="243762"/>
                  </a:solidFill>
                  <a:latin typeface="Nanum Square Round Bold"/>
                </a:rPr>
                <a:t>.</a:t>
              </a:r>
              <a:endParaRPr lang="en-US" sz="2400" dirty="0">
                <a:solidFill>
                  <a:srgbClr val="243762"/>
                </a:solidFill>
                <a:latin typeface="Nanum Square Round Bold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9224088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ko-KR" altLang="en-US" sz="3199" dirty="0" smtClean="0">
                  <a:solidFill>
                    <a:srgbClr val="3884FD"/>
                  </a:solidFill>
                  <a:ea typeface="Nanum Square Bold"/>
                </a:rPr>
                <a:t>주민</a:t>
              </a:r>
              <a:endParaRPr lang="en-US" sz="3199" dirty="0">
                <a:solidFill>
                  <a:srgbClr val="3884FD"/>
                </a:solidFill>
                <a:ea typeface="Nanum Square Bold"/>
              </a:endParaRPr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8806348" y="3811361"/>
            <a:ext cx="5840876" cy="3285452"/>
            <a:chOff x="0" y="0"/>
            <a:chExt cx="1128903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t="-9228" b="-9228"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84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43830" y="3543300"/>
            <a:ext cx="5031416" cy="2700178"/>
            <a:chOff x="0" y="-672042"/>
            <a:chExt cx="6708554" cy="3600239"/>
          </a:xfrm>
        </p:grpSpPr>
        <p:sp>
          <p:nvSpPr>
            <p:cNvPr id="3" name="TextBox 3"/>
            <p:cNvSpPr txBox="1"/>
            <p:nvPr/>
          </p:nvSpPr>
          <p:spPr>
            <a:xfrm>
              <a:off x="0" y="2220595"/>
              <a:ext cx="6220805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ea typeface="Nanum Square Round Bold"/>
                </a:rPr>
                <a:t>이상 발표를 마치겠습니다.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72042"/>
              <a:ext cx="6708554" cy="30762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49"/>
                </a:lnSpc>
              </a:pPr>
              <a:r>
                <a:rPr lang="ko-KR" altLang="en-US" sz="6500" b="1" spc="-84" dirty="0" smtClean="0">
                  <a:solidFill>
                    <a:srgbClr val="FFFFFF"/>
                  </a:solidFill>
                  <a:latin typeface="Nanum Square Round Bold Bold"/>
                </a:rPr>
                <a:t>너무 </a:t>
              </a:r>
              <a:endParaRPr lang="en-US" altLang="ko-KR" sz="6500" b="1" spc="-84" dirty="0" smtClean="0">
                <a:solidFill>
                  <a:srgbClr val="FFFFFF"/>
                </a:solidFill>
                <a:latin typeface="Nanum Square Round Bold Bold"/>
              </a:endParaRPr>
            </a:p>
            <a:p>
              <a:pPr>
                <a:lnSpc>
                  <a:spcPts val="9349"/>
                </a:lnSpc>
              </a:pPr>
              <a:r>
                <a:rPr lang="ko-KR" altLang="en-US" sz="6500" b="1" spc="-84" dirty="0" smtClean="0">
                  <a:solidFill>
                    <a:srgbClr val="FFFFFF"/>
                  </a:solidFill>
                  <a:latin typeface="Nanum Square Round Bold Bold"/>
                </a:rPr>
                <a:t>따가워</a:t>
              </a:r>
              <a:endParaRPr lang="en-US" sz="6500" b="1" spc="-84" dirty="0">
                <a:solidFill>
                  <a:srgbClr val="FFFFFF"/>
                </a:solidFill>
                <a:latin typeface="Nanum Square Round Bold Bold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7994297"/>
            <a:ext cx="9474296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412754" y="1680944"/>
            <a:ext cx="9090242" cy="69251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249</Words>
  <Application>Microsoft Office PowerPoint</Application>
  <PresentationFormat>사용자 지정</PresentationFormat>
  <Paragraphs>41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4" baseType="lpstr">
      <vt:lpstr>Calibri</vt:lpstr>
      <vt:lpstr>Nanum Square Bold</vt:lpstr>
      <vt:lpstr>맑은 고딕</vt:lpstr>
      <vt:lpstr>Nanum Square Bold Bold</vt:lpstr>
      <vt:lpstr>Nanum Square Round Bold</vt:lpstr>
      <vt:lpstr>Nanum Square Round Bold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NULL</dc:title>
  <cp:lastModifiedBy>김찬민</cp:lastModifiedBy>
  <cp:revision>6</cp:revision>
  <dcterms:created xsi:type="dcterms:W3CDTF">2006-08-16T00:00:00Z</dcterms:created>
  <dcterms:modified xsi:type="dcterms:W3CDTF">2023-06-23T00:05:37Z</dcterms:modified>
  <dc:identifier>DAFeAAGTN0M</dc:identifier>
</cp:coreProperties>
</file>